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81" autoAdjust="0"/>
    <p:restoredTop sz="94610"/>
  </p:normalViewPr>
  <p:slideViewPr>
    <p:cSldViewPr snapToGrid="0" snapToObjects="1">
      <p:cViewPr>
        <p:scale>
          <a:sx n="150" d="100"/>
          <a:sy n="150" d="100"/>
        </p:scale>
        <p:origin x="2490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1842" y="12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8443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j'ai ete le principal gestionaire des merge entre les branches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47825" y="1704975"/>
            <a:ext cx="6305550" cy="4286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4000" b="1" kern="0" spc="-4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SAE S2 1256 2025</a:t>
            </a:r>
            <a:endParaRPr lang="en-US" sz="4000" b="1" dirty="0"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3071813" y="3014663"/>
            <a:ext cx="3462338" cy="75723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1969"/>
              </a:lnSpc>
              <a:buNone/>
            </a:pPr>
            <a:r>
              <a:rPr lang="en-US" sz="1313" kern="0" spc="-14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MOUHOU Maksen</a:t>
            </a:r>
            <a:endParaRPr lang="en-US" sz="1313" dirty="0">
              <a:latin typeface="Aptos" panose="020B0004020202020204" pitchFamily="34" charset="0"/>
            </a:endParaRPr>
          </a:p>
          <a:p>
            <a:pPr marL="0" indent="0" algn="ctr">
              <a:lnSpc>
                <a:spcPts val="1969"/>
              </a:lnSpc>
              <a:buNone/>
            </a:pPr>
            <a:r>
              <a:rPr lang="en-US" sz="1313" kern="0" spc="-14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 Donald</a:t>
            </a:r>
            <a:endParaRPr lang="en-US" sz="1313" dirty="0">
              <a:latin typeface="Aptos" panose="020B0004020202020204" pitchFamily="34" charset="0"/>
            </a:endParaRPr>
          </a:p>
          <a:p>
            <a:pPr marL="0" indent="0" algn="ctr">
              <a:lnSpc>
                <a:spcPts val="1969"/>
              </a:lnSpc>
              <a:buNone/>
            </a:pPr>
            <a:r>
              <a:rPr lang="en-US" sz="1313" kern="0" spc="-14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ZAMPERLINI Flavio</a:t>
            </a:r>
            <a:endParaRPr lang="en-US" sz="1313" dirty="0">
              <a:latin typeface="Aptos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2519363" y="2092325"/>
            <a:ext cx="4562475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4357"/>
              </a:lnSpc>
              <a:buNone/>
            </a:pPr>
            <a:r>
              <a:rPr lang="en-US" sz="360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Groupe EF5</a:t>
            </a:r>
            <a:endParaRPr lang="en-US" sz="360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5"/>
          <p:cNvSpPr/>
          <p:nvPr/>
        </p:nvSpPr>
        <p:spPr>
          <a:xfrm>
            <a:off x="8605838" y="4870450"/>
            <a:ext cx="661988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1634"/>
              </a:lnSpc>
              <a:buNone/>
            </a:pPr>
            <a:r>
              <a:rPr lang="en-US" sz="1350" b="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10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800100" y="728663"/>
            <a:ext cx="5772150" cy="4857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3825"/>
              </a:lnSpc>
              <a:buNone/>
            </a:pPr>
            <a:r>
              <a:rPr lang="en-US" sz="3188" b="1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MOUHOU Maksen</a:t>
            </a:r>
            <a:r>
              <a:rPr lang="en-US" sz="3188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: DOO</a:t>
            </a:r>
            <a:endParaRPr lang="en-US" sz="3188" dirty="0"/>
          </a:p>
        </p:txBody>
      </p:sp>
      <p:sp>
        <p:nvSpPr>
          <p:cNvPr id="10" name="Text 7"/>
          <p:cNvSpPr/>
          <p:nvPr/>
        </p:nvSpPr>
        <p:spPr>
          <a:xfrm>
            <a:off x="1566863" y="1947863"/>
            <a:ext cx="2938463" cy="23526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1406"/>
              </a:lnSpc>
              <a:buNone/>
            </a:pPr>
            <a:endParaRPr lang="en-US" sz="938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C6C462EF-43EA-0DBC-B0C0-EFBA9BA76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700" y="1501524"/>
            <a:ext cx="5260928" cy="3234105"/>
          </a:xfrm>
          <a:prstGeom prst="rect">
            <a:avLst/>
          </a:prstGeom>
        </p:spPr>
      </p:pic>
      <p:sp>
        <p:nvSpPr>
          <p:cNvPr id="13" name="Shape 1">
            <a:extLst>
              <a:ext uri="{FF2B5EF4-FFF2-40B4-BE49-F238E27FC236}">
                <a16:creationId xmlns:a16="http://schemas.microsoft.com/office/drawing/2014/main" id="{1AC4CB5E-4E01-4AC7-0D4A-854FFC267E4F}"/>
              </a:ext>
            </a:extLst>
          </p:cNvPr>
          <p:cNvSpPr/>
          <p:nvPr/>
        </p:nvSpPr>
        <p:spPr>
          <a:xfrm>
            <a:off x="800100" y="2047875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14" name="Shape 2">
            <a:extLst>
              <a:ext uri="{FF2B5EF4-FFF2-40B4-BE49-F238E27FC236}">
                <a16:creationId xmlns:a16="http://schemas.microsoft.com/office/drawing/2014/main" id="{455DE0F4-893B-E90D-F6C0-8AB01108A989}"/>
              </a:ext>
            </a:extLst>
          </p:cNvPr>
          <p:cNvSpPr/>
          <p:nvPr/>
        </p:nvSpPr>
        <p:spPr>
          <a:xfrm>
            <a:off x="800100" y="256381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15" name="Shape 2">
            <a:extLst>
              <a:ext uri="{FF2B5EF4-FFF2-40B4-BE49-F238E27FC236}">
                <a16:creationId xmlns:a16="http://schemas.microsoft.com/office/drawing/2014/main" id="{4B478BCC-B79C-3B39-B904-DC130D633A68}"/>
              </a:ext>
            </a:extLst>
          </p:cNvPr>
          <p:cNvSpPr/>
          <p:nvPr/>
        </p:nvSpPr>
        <p:spPr>
          <a:xfrm>
            <a:off x="800100" y="3087588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16" name="Shape 2">
            <a:extLst>
              <a:ext uri="{FF2B5EF4-FFF2-40B4-BE49-F238E27FC236}">
                <a16:creationId xmlns:a16="http://schemas.microsoft.com/office/drawing/2014/main" id="{2E57F6D5-A81F-0A81-A63F-4E1C195D72AB}"/>
              </a:ext>
            </a:extLst>
          </p:cNvPr>
          <p:cNvSpPr/>
          <p:nvPr/>
        </p:nvSpPr>
        <p:spPr>
          <a:xfrm>
            <a:off x="800099" y="3644249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17" name="Shape 2">
            <a:extLst>
              <a:ext uri="{FF2B5EF4-FFF2-40B4-BE49-F238E27FC236}">
                <a16:creationId xmlns:a16="http://schemas.microsoft.com/office/drawing/2014/main" id="{A09082EB-CA35-20B9-6393-5C1D961FB600}"/>
              </a:ext>
            </a:extLst>
          </p:cNvPr>
          <p:cNvSpPr/>
          <p:nvPr/>
        </p:nvSpPr>
        <p:spPr>
          <a:xfrm>
            <a:off x="800100" y="416401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18F183E8-6F8D-E19F-644F-DDF83F7B0440}"/>
              </a:ext>
            </a:extLst>
          </p:cNvPr>
          <p:cNvSpPr/>
          <p:nvPr/>
        </p:nvSpPr>
        <p:spPr>
          <a:xfrm>
            <a:off x="1401763" y="2243137"/>
            <a:ext cx="2938463" cy="12668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lnSpc>
                <a:spcPts val="1406"/>
              </a:lnSpc>
            </a:pPr>
            <a:endParaRPr lang="en-US" sz="1200" dirty="0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159284FC-5845-B4D7-C1AF-456E7ED74EE5}"/>
              </a:ext>
            </a:extLst>
          </p:cNvPr>
          <p:cNvSpPr/>
          <p:nvPr/>
        </p:nvSpPr>
        <p:spPr>
          <a:xfrm>
            <a:off x="5064176" y="1609724"/>
            <a:ext cx="2938463" cy="12668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lnSpc>
                <a:spcPts val="1406"/>
              </a:lnSpc>
            </a:pPr>
            <a:endParaRPr lang="en-US" sz="1200" dirty="0"/>
          </a:p>
        </p:txBody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B9B86080-55B6-F13C-8D9F-C04AB3096722}"/>
              </a:ext>
            </a:extLst>
          </p:cNvPr>
          <p:cNvSpPr/>
          <p:nvPr/>
        </p:nvSpPr>
        <p:spPr>
          <a:xfrm>
            <a:off x="1401763" y="2490787"/>
            <a:ext cx="2938463" cy="12668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Création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 la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classe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Service et </a:t>
            </a: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aide sur Maison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internationale</a:t>
            </a:r>
            <a:endParaRPr lang="en-US" sz="1200" kern="0" spc="-10" dirty="0">
              <a:solidFill>
                <a:srgbClr val="000000">
                  <a:alpha val="99000"/>
                </a:srgbClr>
              </a:solidFill>
              <a:latin typeface="Aptos" panose="020B0004020202020204" pitchFamily="34" charset="0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Gestion des « Services »</a:t>
            </a: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grâce au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modèle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MVC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Gérer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un service</a:t>
            </a:r>
          </a:p>
          <a:p>
            <a:pPr>
              <a:lnSpc>
                <a:spcPts val="1406"/>
              </a:lnSpc>
            </a:pPr>
            <a:endParaRPr lang="en-US" sz="1200" kern="0" spc="-10" dirty="0">
              <a:solidFill>
                <a:srgbClr val="000000">
                  <a:alpha val="99000"/>
                </a:srgbClr>
              </a:solidFill>
              <a:latin typeface="Aptos" panose="020B0004020202020204" pitchFamily="34" charset="0"/>
              <a:ea typeface="Inter" pitchFamily="34" charset="-122"/>
            </a:endParaRP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Modifier un service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Créer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un service</a:t>
            </a:r>
            <a:endParaRPr lang="en-US" sz="1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95425" y="1595438"/>
            <a:ext cx="6610350" cy="9525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750" b="1" kern="0" spc="-4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Manrope" pitchFamily="34" charset="-122"/>
                <a:cs typeface="Manrope" pitchFamily="34" charset="-120"/>
              </a:rPr>
              <a:t>MERCI</a:t>
            </a:r>
            <a:endParaRPr lang="en-US" sz="3750" dirty="0"/>
          </a:p>
          <a:p>
            <a:pPr marL="0" indent="0" algn="ctr">
              <a:lnSpc>
                <a:spcPts val="3750"/>
              </a:lnSpc>
              <a:buNone/>
            </a:pPr>
            <a:r>
              <a:rPr lang="en-US" sz="3750" b="1" kern="0" spc="-4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Manrope" pitchFamily="34" charset="-122"/>
                <a:cs typeface="Manrope" pitchFamily="34" charset="-120"/>
              </a:rPr>
              <a:t>DE VOTRE ATTENTTION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3071813" y="3014663"/>
            <a:ext cx="3462338" cy="75723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1969"/>
              </a:lnSpc>
              <a:buNone/>
            </a:pPr>
            <a:r>
              <a:rPr lang="en-US" sz="1313" kern="0" spc="-14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MOUHOU Maksen</a:t>
            </a:r>
            <a:endParaRPr lang="en-US" sz="1313" dirty="0"/>
          </a:p>
          <a:p>
            <a:pPr marL="0" indent="0" algn="ctr">
              <a:lnSpc>
                <a:spcPts val="1969"/>
              </a:lnSpc>
              <a:buNone/>
            </a:pPr>
            <a:r>
              <a:rPr lang="en-US" sz="1313" kern="0" spc="-14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 Donald</a:t>
            </a:r>
            <a:endParaRPr lang="en-US" sz="1313" dirty="0"/>
          </a:p>
          <a:p>
            <a:pPr marL="0" indent="0" algn="ctr">
              <a:lnSpc>
                <a:spcPts val="1969"/>
              </a:lnSpc>
              <a:buNone/>
            </a:pPr>
            <a:r>
              <a:rPr lang="en-US" sz="1313" kern="0" spc="-14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ZAMPERLINI Flavio</a:t>
            </a:r>
            <a:endParaRPr lang="en-US" sz="1313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800100" y="2347913"/>
            <a:ext cx="486000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4" name="Shape 1"/>
          <p:cNvSpPr/>
          <p:nvPr/>
        </p:nvSpPr>
        <p:spPr>
          <a:xfrm>
            <a:off x="800100" y="2895600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" name="Text 2"/>
          <p:cNvSpPr/>
          <p:nvPr/>
        </p:nvSpPr>
        <p:spPr>
          <a:xfrm>
            <a:off x="1401763" y="2056196"/>
            <a:ext cx="2938463" cy="12668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1406"/>
              </a:lnSpc>
              <a:buNone/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Propriétaire du projet GitHub.</a:t>
            </a:r>
          </a:p>
          <a:p>
            <a:pPr marL="0" indent="0" algn="l">
              <a:lnSpc>
                <a:spcPts val="1406"/>
              </a:lnSpc>
              <a:buNone/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Éditeur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 ma branche feature/Flavio/*</a:t>
            </a:r>
          </a:p>
          <a:p>
            <a:pPr marL="0" indent="0" algn="l">
              <a:lnSpc>
                <a:spcPts val="1406"/>
              </a:lnSpc>
              <a:buNone/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200" dirty="0">
              <a:latin typeface="Aptos" panose="020B0004020202020204" pitchFamily="34" charset="0"/>
            </a:endParaRPr>
          </a:p>
          <a:p>
            <a:pPr marL="0" indent="0" algn="l">
              <a:lnSpc>
                <a:spcPts val="1406"/>
              </a:lnSpc>
              <a:buNone/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Rédaction de commentaire javadoc dans mes documents </a:t>
            </a:r>
            <a:endParaRPr lang="en-US" sz="1200" dirty="0">
              <a:latin typeface="Aptos" panose="020B00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800100" y="728663"/>
            <a:ext cx="6238875" cy="4857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3825"/>
              </a:lnSpc>
              <a:buNone/>
            </a:pPr>
            <a:r>
              <a:rPr lang="en-US" sz="3188" b="1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ZAMPERLINI Flavio </a:t>
            </a:r>
            <a:r>
              <a:rPr lang="en-US" sz="3188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: Qualité</a:t>
            </a:r>
            <a:endParaRPr lang="en-US" sz="3188" dirty="0"/>
          </a:p>
        </p:txBody>
      </p:sp>
      <p:sp>
        <p:nvSpPr>
          <p:cNvPr id="2" name="Text 5">
            <a:extLst>
              <a:ext uri="{FF2B5EF4-FFF2-40B4-BE49-F238E27FC236}">
                <a16:creationId xmlns:a16="http://schemas.microsoft.com/office/drawing/2014/main" id="{AE8B76FC-0384-51FF-D33E-02DA5F9F94C3}"/>
              </a:ext>
            </a:extLst>
          </p:cNvPr>
          <p:cNvSpPr/>
          <p:nvPr/>
        </p:nvSpPr>
        <p:spPr>
          <a:xfrm>
            <a:off x="8605838" y="4870450"/>
            <a:ext cx="661988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1634"/>
              </a:lnSpc>
              <a:buNone/>
            </a:pPr>
            <a:r>
              <a:rPr lang="en-US" sz="1350" b="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350" dirty="0">
              <a:latin typeface="Aptos" panose="020B0004020202020204" pitchFamily="34" charset="0"/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88868544-1232-03DE-186B-D4C204510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411" y="1925769"/>
            <a:ext cx="3598427" cy="189343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00100" y="2276475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800100" y="282416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4" name="Shape 2"/>
          <p:cNvSpPr/>
          <p:nvPr/>
        </p:nvSpPr>
        <p:spPr>
          <a:xfrm>
            <a:off x="800100" y="354806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6" name="Text 3"/>
          <p:cNvSpPr/>
          <p:nvPr/>
        </p:nvSpPr>
        <p:spPr>
          <a:xfrm>
            <a:off x="800100" y="728663"/>
            <a:ext cx="5676900" cy="4857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3825"/>
              </a:lnSpc>
              <a:buNone/>
            </a:pPr>
            <a:r>
              <a:rPr lang="en-US" sz="3188" b="1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ZAMPERLINI Flavio</a:t>
            </a:r>
            <a:r>
              <a:rPr lang="en-US" sz="3188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: IHM</a:t>
            </a:r>
            <a:endParaRPr lang="en-US" sz="3188" dirty="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8974DC98-D2CA-48CB-9A52-77BB3280618F}"/>
              </a:ext>
            </a:extLst>
          </p:cNvPr>
          <p:cNvSpPr/>
          <p:nvPr/>
        </p:nvSpPr>
        <p:spPr>
          <a:xfrm>
            <a:off x="8605838" y="4870450"/>
            <a:ext cx="661988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1634"/>
              </a:lnSpc>
              <a:buNone/>
            </a:pPr>
            <a:r>
              <a:rPr lang="en-US" sz="1350" b="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1350" dirty="0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C7CE7377-7453-5368-9236-CC5E320BBBB3}"/>
              </a:ext>
            </a:extLst>
          </p:cNvPr>
          <p:cNvSpPr/>
          <p:nvPr/>
        </p:nvSpPr>
        <p:spPr>
          <a:xfrm>
            <a:off x="1401763" y="2281238"/>
            <a:ext cx="2938463" cy="12668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Création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 des maquettes Figma et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grande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 contribution à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celle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-ci 
</a:t>
            </a:r>
          </a:p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Contribution aux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créations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 des tables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fonctionnelles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 
</a:t>
            </a:r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Réalisation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 de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mes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 tests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</a:rPr>
              <a:t>utilisateurs</a:t>
            </a:r>
            <a:endParaRPr lang="en-US" sz="1200" kern="0" spc="-10" dirty="0">
              <a:solidFill>
                <a:srgbClr val="000000">
                  <a:alpha val="99000"/>
                </a:srgbClr>
              </a:solidFill>
              <a:latin typeface="Aptos" panose="020B0004020202020204" pitchFamily="34" charset="0"/>
              <a:ea typeface="Inter" pitchFamily="34" charset="-122"/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CEB664C0-26B9-5801-0453-EDC78672A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7979" y="1463523"/>
            <a:ext cx="4265612" cy="312397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00100" y="2276475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800100" y="282416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4" name="Shape 2"/>
          <p:cNvSpPr/>
          <p:nvPr/>
        </p:nvSpPr>
        <p:spPr>
          <a:xfrm>
            <a:off x="800100" y="354806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7" name="Text 4"/>
          <p:cNvSpPr/>
          <p:nvPr/>
        </p:nvSpPr>
        <p:spPr>
          <a:xfrm>
            <a:off x="800100" y="728663"/>
            <a:ext cx="5629275" cy="4857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3825"/>
              </a:lnSpc>
              <a:buNone/>
            </a:pPr>
            <a:r>
              <a:rPr lang="en-US" sz="3188" b="1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ZAMPERLINI Flavio</a:t>
            </a:r>
            <a:r>
              <a:rPr lang="en-US" sz="3188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: DOO</a:t>
            </a:r>
            <a:endParaRPr lang="en-US" sz="3188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CC371BB1-3101-F5B1-E68E-1EE685DC1DBA}"/>
              </a:ext>
            </a:extLst>
          </p:cNvPr>
          <p:cNvSpPr/>
          <p:nvPr/>
        </p:nvSpPr>
        <p:spPr>
          <a:xfrm>
            <a:off x="8605838" y="4870450"/>
            <a:ext cx="661988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1634"/>
              </a:lnSpc>
              <a:buNone/>
            </a:pPr>
            <a:r>
              <a:rPr lang="en-US" sz="1350" b="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135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45B3A7F2-610F-9206-484B-BEA467CD614D}"/>
              </a:ext>
            </a:extLst>
          </p:cNvPr>
          <p:cNvSpPr/>
          <p:nvPr/>
        </p:nvSpPr>
        <p:spPr>
          <a:xfrm>
            <a:off x="1401763" y="2356644"/>
            <a:ext cx="2938463" cy="12668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Principal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contributeur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modèles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lors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du premier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rendu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.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Programmation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des interfaces swing pour</a:t>
            </a:r>
          </a:p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les inscriptions et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certains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détails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Sidebar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Assistance sur les interfaces swing des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Maisons</a:t>
            </a:r>
            <a:endParaRPr lang="en-US" sz="1200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E3FDA8BD-8630-EFFA-3233-6F367D551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552" y="1521378"/>
            <a:ext cx="4394890" cy="29373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17053" y="2138617"/>
            <a:ext cx="1165225" cy="157163"/>
          </a:xfrm>
          <a:prstGeom prst="roundRect">
            <a:avLst>
              <a:gd name="adj" fmla="val 58182"/>
            </a:avLst>
          </a:prstGeom>
          <a:solidFill>
            <a:srgbClr val="808080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GitHub — Wikipédia">
            <a:extLst>
              <a:ext uri="{FF2B5EF4-FFF2-40B4-BE49-F238E27FC236}">
                <a16:creationId xmlns:a16="http://schemas.microsoft.com/office/drawing/2014/main" id="{E113FA7A-F98B-7185-785F-97B38911F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320" y="1941915"/>
            <a:ext cx="157163" cy="157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 7"/>
          <p:cNvSpPr/>
          <p:nvPr/>
        </p:nvSpPr>
        <p:spPr>
          <a:xfrm>
            <a:off x="800100" y="728663"/>
            <a:ext cx="4581525" cy="4857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3825"/>
              </a:lnSpc>
              <a:buNone/>
            </a:pPr>
            <a:r>
              <a:rPr lang="en-US" sz="3188" b="1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 Donald</a:t>
            </a:r>
            <a:r>
              <a:rPr lang="en-US" sz="3188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: Qualité</a:t>
            </a:r>
            <a:endParaRPr lang="en-US" sz="3188" dirty="0"/>
          </a:p>
        </p:txBody>
      </p:sp>
      <p:sp>
        <p:nvSpPr>
          <p:cNvPr id="12" name="Text 8"/>
          <p:cNvSpPr/>
          <p:nvPr/>
        </p:nvSpPr>
        <p:spPr>
          <a:xfrm>
            <a:off x="1566863" y="1947863"/>
            <a:ext cx="2938463" cy="23526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1406"/>
              </a:lnSpc>
              <a:buNone/>
            </a:pPr>
            <a:endParaRPr lang="en-US" sz="938" dirty="0"/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5EF97114-64DB-A9E0-A275-3719FAA1C709}"/>
              </a:ext>
            </a:extLst>
          </p:cNvPr>
          <p:cNvSpPr/>
          <p:nvPr/>
        </p:nvSpPr>
        <p:spPr>
          <a:xfrm>
            <a:off x="8605838" y="4870450"/>
            <a:ext cx="661988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1634"/>
              </a:lnSpc>
              <a:buNone/>
            </a:pPr>
            <a:r>
              <a:rPr lang="en-US" sz="1350" b="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350" dirty="0"/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88DD72DA-8573-9F45-9922-77D18D7FB6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4775" y="1325044"/>
            <a:ext cx="4493672" cy="3180281"/>
          </a:xfrm>
          <a:prstGeom prst="rect">
            <a:avLst/>
          </a:prstGeom>
        </p:spPr>
      </p:pic>
      <p:sp>
        <p:nvSpPr>
          <p:cNvPr id="27" name="Shape 1">
            <a:extLst>
              <a:ext uri="{FF2B5EF4-FFF2-40B4-BE49-F238E27FC236}">
                <a16:creationId xmlns:a16="http://schemas.microsoft.com/office/drawing/2014/main" id="{4BFAF99F-527B-C40D-DFC5-4FE7E2E045A7}"/>
              </a:ext>
            </a:extLst>
          </p:cNvPr>
          <p:cNvSpPr/>
          <p:nvPr/>
        </p:nvSpPr>
        <p:spPr>
          <a:xfrm>
            <a:off x="800100" y="2047875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28" name="Shape 2">
            <a:extLst>
              <a:ext uri="{FF2B5EF4-FFF2-40B4-BE49-F238E27FC236}">
                <a16:creationId xmlns:a16="http://schemas.microsoft.com/office/drawing/2014/main" id="{8F443EEF-AFE8-A7CC-151E-48814F01EDA0}"/>
              </a:ext>
            </a:extLst>
          </p:cNvPr>
          <p:cNvSpPr/>
          <p:nvPr/>
        </p:nvSpPr>
        <p:spPr>
          <a:xfrm>
            <a:off x="800100" y="256381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29" name="Shape 2">
            <a:extLst>
              <a:ext uri="{FF2B5EF4-FFF2-40B4-BE49-F238E27FC236}">
                <a16:creationId xmlns:a16="http://schemas.microsoft.com/office/drawing/2014/main" id="{E214DE04-DB29-E640-1444-3E3051A075DB}"/>
              </a:ext>
            </a:extLst>
          </p:cNvPr>
          <p:cNvSpPr/>
          <p:nvPr/>
        </p:nvSpPr>
        <p:spPr>
          <a:xfrm>
            <a:off x="800100" y="3087588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30" name="Shape 2">
            <a:extLst>
              <a:ext uri="{FF2B5EF4-FFF2-40B4-BE49-F238E27FC236}">
                <a16:creationId xmlns:a16="http://schemas.microsoft.com/office/drawing/2014/main" id="{C37A31BD-19F1-D0A9-606A-04E8FC872862}"/>
              </a:ext>
            </a:extLst>
          </p:cNvPr>
          <p:cNvSpPr/>
          <p:nvPr/>
        </p:nvSpPr>
        <p:spPr>
          <a:xfrm>
            <a:off x="800099" y="3644249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31" name="Shape 2">
            <a:extLst>
              <a:ext uri="{FF2B5EF4-FFF2-40B4-BE49-F238E27FC236}">
                <a16:creationId xmlns:a16="http://schemas.microsoft.com/office/drawing/2014/main" id="{905B9A46-7BC9-6B0B-8491-EB707A313EBC}"/>
              </a:ext>
            </a:extLst>
          </p:cNvPr>
          <p:cNvSpPr/>
          <p:nvPr/>
        </p:nvSpPr>
        <p:spPr>
          <a:xfrm>
            <a:off x="800100" y="416401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092EAEC1-60B3-A96C-8FA3-311D799BB783}"/>
              </a:ext>
            </a:extLst>
          </p:cNvPr>
          <p:cNvSpPr/>
          <p:nvPr/>
        </p:nvSpPr>
        <p:spPr>
          <a:xfrm>
            <a:off x="1401763" y="2470251"/>
            <a:ext cx="3170237" cy="12668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Utilisation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d’un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dépôt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GitHub       collaborative et travail sur ma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branche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 </a:t>
            </a:r>
            <a:r>
              <a:rPr lang="en-US" sz="1200" kern="0" spc="-10" dirty="0">
                <a:solidFill>
                  <a:schemeClr val="bg1">
                    <a:lumMod val="85000"/>
                    <a:alpha val="99000"/>
                  </a:scheme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feature/Donald/* </a:t>
            </a:r>
          </a:p>
          <a:p>
            <a:pPr>
              <a:lnSpc>
                <a:spcPts val="1406"/>
              </a:lnSpc>
            </a:pPr>
            <a:endParaRPr lang="en-US" sz="1200" kern="0" spc="-10" dirty="0">
              <a:solidFill>
                <a:srgbClr val="000000">
                  <a:alpha val="99000"/>
                </a:srgbClr>
              </a:solidFill>
              <a:latin typeface="Aptos" panose="020B0004020202020204" pitchFamily="34" charset="0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Rédaction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et mise à jour du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fichier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b="1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README.md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Organisation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du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projet</a:t>
            </a:r>
            <a:endParaRPr lang="en-US" sz="1200" dirty="0"/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Refactorisation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du code</a:t>
            </a: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(accents, structure,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commentaire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)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Réalisation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des tests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unitaires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5"/>
          <p:cNvSpPr/>
          <p:nvPr/>
        </p:nvSpPr>
        <p:spPr>
          <a:xfrm>
            <a:off x="800100" y="728663"/>
            <a:ext cx="4019550" cy="4857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3825"/>
              </a:lnSpc>
              <a:buNone/>
            </a:pPr>
            <a:r>
              <a:rPr lang="en-US" sz="3188" b="1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 Donald</a:t>
            </a:r>
            <a:r>
              <a:rPr lang="en-US" sz="3188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: IHM</a:t>
            </a:r>
            <a:endParaRPr lang="en-US" sz="3188" dirty="0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91C4EC78-C048-2877-ACEB-CFFCF09922A1}"/>
              </a:ext>
            </a:extLst>
          </p:cNvPr>
          <p:cNvSpPr/>
          <p:nvPr/>
        </p:nvSpPr>
        <p:spPr>
          <a:xfrm>
            <a:off x="8605838" y="4870450"/>
            <a:ext cx="661988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1634"/>
              </a:lnSpc>
              <a:buNone/>
            </a:pPr>
            <a:r>
              <a:rPr lang="en-US" sz="1350" b="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6</a:t>
            </a:r>
            <a:endParaRPr lang="en-US" sz="1350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6B0379BA-99D0-F297-2FE3-6379DD071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960" y="1557729"/>
            <a:ext cx="4701472" cy="2651931"/>
          </a:xfrm>
          <a:prstGeom prst="rect">
            <a:avLst/>
          </a:prstGeom>
        </p:spPr>
      </p:pic>
      <p:sp>
        <p:nvSpPr>
          <p:cNvPr id="16" name="Text 2">
            <a:extLst>
              <a:ext uri="{FF2B5EF4-FFF2-40B4-BE49-F238E27FC236}">
                <a16:creationId xmlns:a16="http://schemas.microsoft.com/office/drawing/2014/main" id="{488D17FE-CC4E-058D-CDA5-3F272014FF6A}"/>
              </a:ext>
            </a:extLst>
          </p:cNvPr>
          <p:cNvSpPr/>
          <p:nvPr/>
        </p:nvSpPr>
        <p:spPr>
          <a:xfrm>
            <a:off x="1401763" y="2549374"/>
            <a:ext cx="2938463" cy="12668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Création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 storyboards, maquettes et prototypes pour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chaque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interface.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Optimisation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composants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graphiques</a:t>
            </a:r>
            <a:endParaRPr lang="en-US" sz="1200" kern="0" spc="-10" dirty="0">
              <a:solidFill>
                <a:srgbClr val="000000">
                  <a:alpha val="99000"/>
                </a:srgbClr>
              </a:solidFill>
              <a:latin typeface="Aptos" panose="020B0004020202020204" pitchFamily="34" charset="0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Affichage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l’inscription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et de la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liste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étudiants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attente</a:t>
            </a:r>
            <a:endParaRPr lang="en-US" sz="1200" kern="0" spc="-10" dirty="0">
              <a:solidFill>
                <a:srgbClr val="000000">
                  <a:alpha val="99000"/>
                </a:srgbClr>
              </a:solidFill>
              <a:latin typeface="Aptos" panose="020B0004020202020204" pitchFamily="34" charset="0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Conception des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vues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«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Maisons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»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selon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le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modèle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MVC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Réalisation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 tests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utilisateurs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pour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visualiser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les interactions</a:t>
            </a:r>
            <a:endParaRPr lang="en-US" sz="1200" dirty="0"/>
          </a:p>
        </p:txBody>
      </p:sp>
      <p:sp>
        <p:nvSpPr>
          <p:cNvPr id="17" name="Shape 1">
            <a:extLst>
              <a:ext uri="{FF2B5EF4-FFF2-40B4-BE49-F238E27FC236}">
                <a16:creationId xmlns:a16="http://schemas.microsoft.com/office/drawing/2014/main" id="{E4BF1024-DA24-880F-67D1-47E922089AF7}"/>
              </a:ext>
            </a:extLst>
          </p:cNvPr>
          <p:cNvSpPr/>
          <p:nvPr/>
        </p:nvSpPr>
        <p:spPr>
          <a:xfrm>
            <a:off x="800100" y="2047875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18" name="Shape 2">
            <a:extLst>
              <a:ext uri="{FF2B5EF4-FFF2-40B4-BE49-F238E27FC236}">
                <a16:creationId xmlns:a16="http://schemas.microsoft.com/office/drawing/2014/main" id="{55083D7C-EFC9-8381-2C15-99F43AD36311}"/>
              </a:ext>
            </a:extLst>
          </p:cNvPr>
          <p:cNvSpPr/>
          <p:nvPr/>
        </p:nvSpPr>
        <p:spPr>
          <a:xfrm>
            <a:off x="800100" y="256381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19" name="Shape 2">
            <a:extLst>
              <a:ext uri="{FF2B5EF4-FFF2-40B4-BE49-F238E27FC236}">
                <a16:creationId xmlns:a16="http://schemas.microsoft.com/office/drawing/2014/main" id="{DA8BEBB2-68C8-6006-394E-8A732C658AE7}"/>
              </a:ext>
            </a:extLst>
          </p:cNvPr>
          <p:cNvSpPr/>
          <p:nvPr/>
        </p:nvSpPr>
        <p:spPr>
          <a:xfrm>
            <a:off x="800100" y="3087588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20" name="Shape 2">
            <a:extLst>
              <a:ext uri="{FF2B5EF4-FFF2-40B4-BE49-F238E27FC236}">
                <a16:creationId xmlns:a16="http://schemas.microsoft.com/office/drawing/2014/main" id="{E202BC30-393C-2D68-452A-867FAA9144D2}"/>
              </a:ext>
            </a:extLst>
          </p:cNvPr>
          <p:cNvSpPr/>
          <p:nvPr/>
        </p:nvSpPr>
        <p:spPr>
          <a:xfrm>
            <a:off x="800099" y="3644249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21" name="Shape 2">
            <a:extLst>
              <a:ext uri="{FF2B5EF4-FFF2-40B4-BE49-F238E27FC236}">
                <a16:creationId xmlns:a16="http://schemas.microsoft.com/office/drawing/2014/main" id="{43CD1802-EA8B-E40C-31D3-BDCEDB4D2A1B}"/>
              </a:ext>
            </a:extLst>
          </p:cNvPr>
          <p:cNvSpPr/>
          <p:nvPr/>
        </p:nvSpPr>
        <p:spPr>
          <a:xfrm>
            <a:off x="800100" y="416401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5"/>
          <p:cNvSpPr/>
          <p:nvPr/>
        </p:nvSpPr>
        <p:spPr>
          <a:xfrm>
            <a:off x="1566863" y="1947863"/>
            <a:ext cx="2938463" cy="25336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1406"/>
              </a:lnSpc>
              <a:buNone/>
            </a:pPr>
            <a:endParaRPr lang="en-US" sz="938" dirty="0"/>
          </a:p>
        </p:txBody>
      </p:sp>
      <p:sp>
        <p:nvSpPr>
          <p:cNvPr id="10" name="Text 7"/>
          <p:cNvSpPr/>
          <p:nvPr/>
        </p:nvSpPr>
        <p:spPr>
          <a:xfrm>
            <a:off x="800100" y="728663"/>
            <a:ext cx="4019550" cy="4857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3825"/>
              </a:lnSpc>
              <a:buNone/>
            </a:pPr>
            <a:r>
              <a:rPr lang="en-US" sz="3188" b="1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 Donald</a:t>
            </a:r>
            <a:r>
              <a:rPr lang="en-US" sz="3188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: DOO</a:t>
            </a:r>
            <a:endParaRPr lang="en-US" sz="3188" dirty="0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9836DDAC-F0AA-CD8C-B82B-B6F4BE2F6EE2}"/>
              </a:ext>
            </a:extLst>
          </p:cNvPr>
          <p:cNvSpPr/>
          <p:nvPr/>
        </p:nvSpPr>
        <p:spPr>
          <a:xfrm>
            <a:off x="8605838" y="4870450"/>
            <a:ext cx="661988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1634"/>
              </a:lnSpc>
              <a:buNone/>
            </a:pPr>
            <a:r>
              <a:rPr lang="en-US" sz="1350" b="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7</a:t>
            </a:r>
            <a:endParaRPr lang="en-US" sz="1350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1B94B79A-233F-F19B-9F6E-D26A1843F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314" y="1385888"/>
            <a:ext cx="4082960" cy="2959918"/>
          </a:xfrm>
          <a:prstGeom prst="rect">
            <a:avLst/>
          </a:prstGeom>
        </p:spPr>
      </p:pic>
      <p:sp>
        <p:nvSpPr>
          <p:cNvPr id="19" name="Shape 1">
            <a:extLst>
              <a:ext uri="{FF2B5EF4-FFF2-40B4-BE49-F238E27FC236}">
                <a16:creationId xmlns:a16="http://schemas.microsoft.com/office/drawing/2014/main" id="{4AF8D6A6-F8C2-F3FB-1944-590914907A8E}"/>
              </a:ext>
            </a:extLst>
          </p:cNvPr>
          <p:cNvSpPr/>
          <p:nvPr/>
        </p:nvSpPr>
        <p:spPr>
          <a:xfrm>
            <a:off x="800100" y="2047875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20" name="Shape 2">
            <a:extLst>
              <a:ext uri="{FF2B5EF4-FFF2-40B4-BE49-F238E27FC236}">
                <a16:creationId xmlns:a16="http://schemas.microsoft.com/office/drawing/2014/main" id="{D7709BCE-9410-1195-C384-ED0C1839BA4E}"/>
              </a:ext>
            </a:extLst>
          </p:cNvPr>
          <p:cNvSpPr/>
          <p:nvPr/>
        </p:nvSpPr>
        <p:spPr>
          <a:xfrm>
            <a:off x="800100" y="256381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21" name="Shape 2">
            <a:extLst>
              <a:ext uri="{FF2B5EF4-FFF2-40B4-BE49-F238E27FC236}">
                <a16:creationId xmlns:a16="http://schemas.microsoft.com/office/drawing/2014/main" id="{0E3BF32E-279A-6559-29EE-100B04D69BDA}"/>
              </a:ext>
            </a:extLst>
          </p:cNvPr>
          <p:cNvSpPr/>
          <p:nvPr/>
        </p:nvSpPr>
        <p:spPr>
          <a:xfrm>
            <a:off x="800100" y="3087588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22" name="Shape 2">
            <a:extLst>
              <a:ext uri="{FF2B5EF4-FFF2-40B4-BE49-F238E27FC236}">
                <a16:creationId xmlns:a16="http://schemas.microsoft.com/office/drawing/2014/main" id="{76E8780D-BD4C-F20A-9A1A-421C9B7835E4}"/>
              </a:ext>
            </a:extLst>
          </p:cNvPr>
          <p:cNvSpPr/>
          <p:nvPr/>
        </p:nvSpPr>
        <p:spPr>
          <a:xfrm>
            <a:off x="800099" y="3644249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23" name="Shape 2">
            <a:extLst>
              <a:ext uri="{FF2B5EF4-FFF2-40B4-BE49-F238E27FC236}">
                <a16:creationId xmlns:a16="http://schemas.microsoft.com/office/drawing/2014/main" id="{D9EA95C1-6682-90A1-ACE4-45EC79AC1B69}"/>
              </a:ext>
            </a:extLst>
          </p:cNvPr>
          <p:cNvSpPr/>
          <p:nvPr/>
        </p:nvSpPr>
        <p:spPr>
          <a:xfrm>
            <a:off x="800100" y="416401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3886716F-3E6E-597C-5CEC-C6B364B3338E}"/>
              </a:ext>
            </a:extLst>
          </p:cNvPr>
          <p:cNvSpPr/>
          <p:nvPr/>
        </p:nvSpPr>
        <p:spPr>
          <a:xfrm>
            <a:off x="1401763" y="2549374"/>
            <a:ext cx="2938463" cy="12668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Création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 la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classe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Maison, Maison Classique et Maison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internationale</a:t>
            </a:r>
            <a:endParaRPr lang="en-US" sz="1200" kern="0" spc="-10" dirty="0">
              <a:solidFill>
                <a:srgbClr val="000000">
                  <a:alpha val="99000"/>
                </a:srgbClr>
              </a:solidFill>
              <a:latin typeface="Aptos" panose="020B0004020202020204" pitchFamily="34" charset="0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Interaction entre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l’interface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utilisateur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et le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contrôleur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pour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ajouter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maisons</a:t>
            </a:r>
            <a:endParaRPr lang="en-US" sz="1200" kern="0" spc="-10" dirty="0">
              <a:solidFill>
                <a:srgbClr val="000000">
                  <a:alpha val="99000"/>
                </a:srgbClr>
              </a:solidFill>
              <a:latin typeface="Aptos" panose="020B0004020202020204" pitchFamily="34" charset="0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Gestion des inscriptions,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listes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d’étudiants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et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d’attente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dans les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maisons</a:t>
            </a:r>
            <a:endParaRPr lang="en-US" sz="1200" kern="0" spc="-10" dirty="0">
              <a:solidFill>
                <a:srgbClr val="000000">
                  <a:alpha val="99000"/>
                </a:srgbClr>
              </a:solidFill>
              <a:latin typeface="Aptos" panose="020B0004020202020204" pitchFamily="34" charset="0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Utilisation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l’héritage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pour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spécialiser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les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maisons</a:t>
            </a:r>
            <a:endParaRPr lang="en-US" sz="1200" kern="0" spc="-10" dirty="0">
              <a:solidFill>
                <a:srgbClr val="000000">
                  <a:alpha val="99000"/>
                </a:srgbClr>
              </a:solidFill>
              <a:latin typeface="Aptos" panose="020B0004020202020204" pitchFamily="34" charset="0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Sérialisation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objets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pour la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sauvegarde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des données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00100" y="2081212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3" name="Shape 1"/>
          <p:cNvSpPr/>
          <p:nvPr/>
        </p:nvSpPr>
        <p:spPr>
          <a:xfrm>
            <a:off x="800100" y="2619274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4" name="Shape 2"/>
          <p:cNvSpPr/>
          <p:nvPr/>
        </p:nvSpPr>
        <p:spPr>
          <a:xfrm>
            <a:off x="800100" y="3162098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800100" y="3690736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 dirty="0"/>
          </a:p>
        </p:txBody>
      </p:sp>
      <p:sp>
        <p:nvSpPr>
          <p:cNvPr id="7" name="Text 4"/>
          <p:cNvSpPr/>
          <p:nvPr/>
        </p:nvSpPr>
        <p:spPr>
          <a:xfrm>
            <a:off x="1543050" y="1971675"/>
            <a:ext cx="2938463" cy="1809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1406"/>
              </a:lnSpc>
              <a:buNone/>
            </a:pPr>
            <a:endParaRPr lang="en-US" sz="938" dirty="0"/>
          </a:p>
        </p:txBody>
      </p:sp>
      <p:sp>
        <p:nvSpPr>
          <p:cNvPr id="9" name="Text 6"/>
          <p:cNvSpPr/>
          <p:nvPr/>
        </p:nvSpPr>
        <p:spPr>
          <a:xfrm>
            <a:off x="800100" y="728663"/>
            <a:ext cx="6143625" cy="4857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3825"/>
              </a:lnSpc>
              <a:buNone/>
            </a:pPr>
            <a:r>
              <a:rPr lang="en-US" sz="3188" b="1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MOUHOU Maksen</a:t>
            </a:r>
            <a:r>
              <a:rPr lang="en-US" sz="3188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: Qualité</a:t>
            </a:r>
            <a:endParaRPr lang="en-US" sz="3188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35DF8886-906B-E9AA-8873-108256837A71}"/>
              </a:ext>
            </a:extLst>
          </p:cNvPr>
          <p:cNvSpPr/>
          <p:nvPr/>
        </p:nvSpPr>
        <p:spPr>
          <a:xfrm>
            <a:off x="8605838" y="4870450"/>
            <a:ext cx="661988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1634"/>
              </a:lnSpc>
              <a:buNone/>
            </a:pPr>
            <a:r>
              <a:rPr lang="en-US" sz="1350" b="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8</a:t>
            </a:r>
            <a:endParaRPr lang="en-US" sz="1350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1C98F09-5BFF-86F1-1B71-3A001F344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800" y="1416351"/>
            <a:ext cx="4462653" cy="3266340"/>
          </a:xfrm>
          <a:prstGeom prst="rect">
            <a:avLst/>
          </a:prstGeom>
        </p:spPr>
      </p:pic>
      <p:sp>
        <p:nvSpPr>
          <p:cNvPr id="13" name="Text 2">
            <a:extLst>
              <a:ext uri="{FF2B5EF4-FFF2-40B4-BE49-F238E27FC236}">
                <a16:creationId xmlns:a16="http://schemas.microsoft.com/office/drawing/2014/main" id="{A64FEE38-389A-2689-F4E3-885A50ED83F8}"/>
              </a:ext>
            </a:extLst>
          </p:cNvPr>
          <p:cNvSpPr/>
          <p:nvPr/>
        </p:nvSpPr>
        <p:spPr>
          <a:xfrm>
            <a:off x="1401763" y="2243137"/>
            <a:ext cx="2938463" cy="12668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Contribution à un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projet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collaboratif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sur GitHub sur la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branche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feature/Maksen/*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Réalisation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des tests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unitaire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(ex. Service)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Amélioration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du code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Ajout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commentaires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Javadoc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4"/>
          <p:cNvSpPr/>
          <p:nvPr/>
        </p:nvSpPr>
        <p:spPr>
          <a:xfrm>
            <a:off x="800100" y="728663"/>
            <a:ext cx="5348288" cy="4857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3825"/>
              </a:lnSpc>
              <a:buNone/>
            </a:pPr>
            <a:r>
              <a:rPr lang="en-US" sz="3188" b="1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MOUHOU Maksen</a:t>
            </a:r>
            <a:r>
              <a:rPr lang="en-US" sz="3188" kern="0" spc="-35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: IHM</a:t>
            </a:r>
            <a:endParaRPr lang="en-US" sz="3188" dirty="0"/>
          </a:p>
        </p:txBody>
      </p:sp>
      <p:sp>
        <p:nvSpPr>
          <p:cNvPr id="8" name="Text 5"/>
          <p:cNvSpPr/>
          <p:nvPr/>
        </p:nvSpPr>
        <p:spPr>
          <a:xfrm>
            <a:off x="1566863" y="2176463"/>
            <a:ext cx="2938463" cy="1809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1406"/>
              </a:lnSpc>
              <a:buNone/>
            </a:pPr>
            <a:endParaRPr lang="en-US" sz="938" dirty="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4E56B1BA-F82E-22DB-E42E-8993DF4A6BCB}"/>
              </a:ext>
            </a:extLst>
          </p:cNvPr>
          <p:cNvSpPr/>
          <p:nvPr/>
        </p:nvSpPr>
        <p:spPr>
          <a:xfrm>
            <a:off x="8605838" y="4870450"/>
            <a:ext cx="661988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1634"/>
              </a:lnSpc>
              <a:buNone/>
            </a:pPr>
            <a:r>
              <a:rPr lang="en-US" sz="1350" b="1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9</a:t>
            </a:r>
            <a:endParaRPr lang="en-US" sz="1350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189E33F4-1217-FDB5-0EE1-A727EBBAA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407" y="1648109"/>
            <a:ext cx="4595969" cy="2577381"/>
          </a:xfrm>
          <a:prstGeom prst="rect">
            <a:avLst/>
          </a:prstGeom>
        </p:spPr>
      </p:pic>
      <p:sp>
        <p:nvSpPr>
          <p:cNvPr id="12" name="Shape 0">
            <a:extLst>
              <a:ext uri="{FF2B5EF4-FFF2-40B4-BE49-F238E27FC236}">
                <a16:creationId xmlns:a16="http://schemas.microsoft.com/office/drawing/2014/main" id="{970175AA-AC71-37FD-60A6-6AC1251AC48F}"/>
              </a:ext>
            </a:extLst>
          </p:cNvPr>
          <p:cNvSpPr/>
          <p:nvPr/>
        </p:nvSpPr>
        <p:spPr>
          <a:xfrm>
            <a:off x="800100" y="2276475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435C22F5-A2B9-3F7F-1D0C-59989BC419D5}"/>
              </a:ext>
            </a:extLst>
          </p:cNvPr>
          <p:cNvSpPr/>
          <p:nvPr/>
        </p:nvSpPr>
        <p:spPr>
          <a:xfrm>
            <a:off x="800100" y="2824163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14" name="Shape 2">
            <a:extLst>
              <a:ext uri="{FF2B5EF4-FFF2-40B4-BE49-F238E27FC236}">
                <a16:creationId xmlns:a16="http://schemas.microsoft.com/office/drawing/2014/main" id="{41CD3862-0EE8-9010-23A2-BF9131DAA5A2}"/>
              </a:ext>
            </a:extLst>
          </p:cNvPr>
          <p:cNvSpPr/>
          <p:nvPr/>
        </p:nvSpPr>
        <p:spPr>
          <a:xfrm>
            <a:off x="800100" y="3326682"/>
            <a:ext cx="48577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</a:ln>
        </p:spPr>
        <p:txBody>
          <a:bodyPr bIns="46800"/>
          <a:lstStyle/>
          <a:p>
            <a:endParaRPr lang="fr-FR"/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8186CBE5-B546-E941-EB27-A2DC82D963EE}"/>
              </a:ext>
            </a:extLst>
          </p:cNvPr>
          <p:cNvSpPr/>
          <p:nvPr/>
        </p:nvSpPr>
        <p:spPr>
          <a:xfrm>
            <a:off x="1401763" y="2243137"/>
            <a:ext cx="2938463" cy="12668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lnSpc>
                <a:spcPts val="1406"/>
              </a:lnSpc>
            </a:pP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Participation à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l’élaboration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 maquettes, storyboards et personas</a:t>
            </a:r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Affichage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détails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concernant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une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maison</a:t>
            </a:r>
            <a:endParaRPr lang="en-US" sz="1200" dirty="0"/>
          </a:p>
          <a:p>
            <a:pPr>
              <a:lnSpc>
                <a:spcPts val="1406"/>
              </a:lnSpc>
            </a:pP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Réalisation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de tests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utilisateurs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pour </a:t>
            </a:r>
            <a:endParaRPr lang="en-US" sz="1200" dirty="0"/>
          </a:p>
          <a:p>
            <a:pPr>
              <a:lnSpc>
                <a:spcPts val="1406"/>
              </a:lnSpc>
            </a:pP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voire</a:t>
            </a:r>
            <a:r>
              <a:rPr lang="en-US" sz="1200" kern="0" spc="-10" dirty="0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 les points à </a:t>
            </a:r>
            <a:r>
              <a:rPr lang="en-US" sz="1200" kern="0" spc="-10" dirty="0" err="1">
                <a:solidFill>
                  <a:srgbClr val="000000">
                    <a:alpha val="99000"/>
                  </a:srgbClr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améliorer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377</Words>
  <Application>Microsoft Office PowerPoint</Application>
  <PresentationFormat>Affichage à l'écran (16:9)</PresentationFormat>
  <Paragraphs>113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4" baseType="lpstr">
      <vt:lpstr>Aptos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Donald Se</cp:lastModifiedBy>
  <cp:revision>4</cp:revision>
  <dcterms:created xsi:type="dcterms:W3CDTF">2025-06-15T17:59:07Z</dcterms:created>
  <dcterms:modified xsi:type="dcterms:W3CDTF">2025-06-15T19:34:20Z</dcterms:modified>
</cp:coreProperties>
</file>